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387" r:id="rId3"/>
    <p:sldId id="257" r:id="rId4"/>
    <p:sldId id="261" r:id="rId5"/>
    <p:sldId id="259" r:id="rId6"/>
    <p:sldId id="262" r:id="rId7"/>
    <p:sldId id="268" r:id="rId8"/>
    <p:sldId id="267" r:id="rId9"/>
    <p:sldId id="266" r:id="rId10"/>
    <p:sldId id="280" r:id="rId11"/>
    <p:sldId id="281" r:id="rId12"/>
    <p:sldId id="263" r:id="rId13"/>
    <p:sldId id="271" r:id="rId14"/>
    <p:sldId id="270" r:id="rId15"/>
    <p:sldId id="269" r:id="rId16"/>
    <p:sldId id="279" r:id="rId17"/>
    <p:sldId id="282" r:id="rId18"/>
    <p:sldId id="275" r:id="rId19"/>
    <p:sldId id="283" r:id="rId20"/>
    <p:sldId id="284" r:id="rId21"/>
    <p:sldId id="265" r:id="rId22"/>
    <p:sldId id="285" r:id="rId23"/>
    <p:sldId id="276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67A6"/>
    <a:srgbClr val="3567B1"/>
    <a:srgbClr val="BA281B"/>
    <a:srgbClr val="487BAA"/>
    <a:srgbClr val="F5CA56"/>
    <a:srgbClr val="85B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756"/>
    <p:restoredTop sz="94694"/>
  </p:normalViewPr>
  <p:slideViewPr>
    <p:cSldViewPr snapToGrid="0">
      <p:cViewPr varScale="1">
        <p:scale>
          <a:sx n="35" d="100"/>
          <a:sy n="35" d="100"/>
        </p:scale>
        <p:origin x="635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76186-A2E6-284D-BD9E-4D3BCFCAF97D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1C1EC-7D98-7C4F-B86E-2DDEF1516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7169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1C1EC-7D98-7C4F-B86E-2DDEF1516D5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601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1C1EC-7D98-7C4F-B86E-2DDEF1516D5C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733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1C1EC-7D98-7C4F-B86E-2DDEF1516D5C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4100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1C1EC-7D98-7C4F-B86E-2DDEF1516D5C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0341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58660D-CD8B-D6CA-5BCB-70CF02BDF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EF9A6E-6D1E-10D0-712C-77EA708B1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F08C62-5C14-8504-C2AB-D7A70EAB5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DC3-CF0F-0F43-9808-C3E2DB7D1458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A49F86-194D-9C28-B388-FD59BDDB2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D2DD11-7B8A-BAD3-CE53-61EE427C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3980-1DB0-0940-B21E-A915735661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04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1E5ACE-AC5C-A4DA-7B11-CAE8AEEA3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94617A4-6B34-EDC6-64D7-6C9D5DCC4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080310-518C-0647-B03F-7BE98E1A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DC3-CF0F-0F43-9808-C3E2DB7D1458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1F14B4-D89E-E762-3778-00A898574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485F94-51E4-AA90-CCEB-8BEC2C50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3980-1DB0-0940-B21E-A915735661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110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79D4DD8-07CE-E109-A7B9-1F179364B9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62897B2-29DD-44DE-2C5F-9E8A176E1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1F36F8-E396-0F64-0BAA-A01C8D2E3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DC3-CF0F-0F43-9808-C3E2DB7D1458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F1CB15-060F-B272-B848-FBEB5A3B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77F707-3099-869A-7BAB-4B7CD8A9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3980-1DB0-0940-B21E-A915735661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059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6FAC90-5EE5-52C0-3587-9EBCD2A2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FFE31C-5DE7-5324-4846-FA8071DAD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D5BB05-8EF8-4352-BA39-2518425EE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DC3-CF0F-0F43-9808-C3E2DB7D1458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07F95B-961F-8A9A-E079-EF7BF495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E9DCBC-F8E1-8781-565E-1C2AFA734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3980-1DB0-0940-B21E-A915735661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87C95B-BAFC-5C0C-34DE-6B3BCC72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9F9C2E-C52A-BBA1-F9B9-F5A2A23A3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6A1C73-1292-0694-9FDA-674EA1E6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DC3-CF0F-0F43-9808-C3E2DB7D1458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3A4024-19F1-CAA8-F2E1-377CD88E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3945CE-10F0-A4A7-BE3F-AED3049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3980-1DB0-0940-B21E-A915735661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6874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918103-3474-06CA-2906-FF37E3808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564D23-0175-7924-5BC7-37181ED3A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A40F83D-1A71-7672-BA7B-BDE2907EC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5D1DB58-A111-F1B1-8EEB-79E6525C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DC3-CF0F-0F43-9808-C3E2DB7D1458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49F4257-27F6-E8D3-FE73-CBB6A47D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F620D03-BDC7-E7C6-EE8C-CA2483F4E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3980-1DB0-0940-B21E-A915735661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881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CCBAE7-0260-D9E9-71F9-825EA796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562848-BDDF-A990-AE93-8AEF935D2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CD620CE-43F1-A657-1ABC-70B30DC9C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780A428-791E-127F-D76C-5E6C5E822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CC00820-722A-A9A9-41AC-014D25FEE8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B2F81EA-6CD7-5403-2C59-9FE45192F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DC3-CF0F-0F43-9808-C3E2DB7D1458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31D45D2-70E8-0516-C0D7-8315F5ED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42751B3-65D7-E660-DBAF-AF1A0B62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3980-1DB0-0940-B21E-A915735661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40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442F86-8992-B193-3FD1-16D72A65C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C3A900B-25B0-8A97-F861-1EC590137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DC3-CF0F-0F43-9808-C3E2DB7D1458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9E98F77-9CB8-A5DF-A6B8-060CAE4A6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FC2FB00-A6DA-91A0-ADF2-6504373E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3980-1DB0-0940-B21E-A915735661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04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7F28DA4-A2B4-204C-41E5-B9A215100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DC3-CF0F-0F43-9808-C3E2DB7D1458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270F4C2-799F-5787-5EB9-081EB426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B4D6A3-8F24-35AF-551D-094B661C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3980-1DB0-0940-B21E-A915735661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342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7D92DE-1CEB-5008-A347-C99B93167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5DFEFD-8F73-4C26-268E-7321E3AA0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E45BE5A-321C-4B11-724C-3F4665018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E456111-6406-A424-600F-8844EFDF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DC3-CF0F-0F43-9808-C3E2DB7D1458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8D936B-CFAE-BD4B-3B25-7AAA1E08A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414120-3595-855E-30F2-F6C88B93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3980-1DB0-0940-B21E-A915735661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336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0785EE-AF8B-30D5-62E8-5A9F16FAA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0252A60-3204-1ECB-D8B1-058F6B21AB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D897FD-1EEB-293E-2A60-55789A43C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E4B99DD-3C99-D1FB-5990-C7BA9FE8D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DC3-CF0F-0F43-9808-C3E2DB7D1458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E07F746-90F2-242D-F737-AC762AFF0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A9A625-332A-0202-1DCA-3BA6DFEA6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3980-1DB0-0940-B21E-A915735661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20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8CDA2FC-B7FC-482B-984C-FF8807ED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ACA0A0C-3E26-6ADF-3922-ADA0FD76E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49AD2E-081A-7228-54E2-54E91E8D1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9DC3-CF0F-0F43-9808-C3E2DB7D1458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11E0C9-2F96-67A9-386C-AAED52234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3DB6F2-6EB4-8896-96FB-E227953C5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53980-1DB0-0940-B21E-A915735661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16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5A577CC-5EB1-3D7A-E389-2FDDEB085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31" y="1604457"/>
            <a:ext cx="3714748" cy="3815282"/>
          </a:xfrm>
          <a:prstGeom prst="roundRect">
            <a:avLst/>
          </a:prstGeom>
          <a:effectLst>
            <a:outerShdw blurRad="50800" dist="50800" dir="5400000" sx="1000" sy="1000" algn="ctr" rotWithShape="0">
              <a:srgbClr val="000000"/>
            </a:outerShdw>
            <a:softEdge rad="139513"/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9435257-0542-333F-24ED-A7ACD2A5D384}"/>
              </a:ext>
            </a:extLst>
          </p:cNvPr>
          <p:cNvSpPr txBox="1"/>
          <p:nvPr/>
        </p:nvSpPr>
        <p:spPr>
          <a:xfrm>
            <a:off x="4421970" y="3422979"/>
            <a:ext cx="6396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i="0" u="none" strike="noStrike" cap="all" dirty="0">
                <a:solidFill>
                  <a:srgbClr val="3567B1"/>
                </a:solidFill>
                <a:effectLst/>
                <a:latin typeface="Open Sans" panose="020F0502020204030204" pitchFamily="34" charset="0"/>
              </a:rPr>
              <a:t>Obesità al femminile: un pianeta da scoprire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3F9E025-A30D-F405-AF46-46D3543441B8}"/>
              </a:ext>
            </a:extLst>
          </p:cNvPr>
          <p:cNvSpPr txBox="1"/>
          <p:nvPr/>
        </p:nvSpPr>
        <p:spPr>
          <a:xfrm>
            <a:off x="440531" y="242888"/>
            <a:ext cx="11310938" cy="1077218"/>
          </a:xfrm>
          <a:prstGeom prst="rect">
            <a:avLst/>
          </a:prstGeom>
          <a:solidFill>
            <a:srgbClr val="0A67A6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i="0" u="none" strike="noStrike" cap="all" dirty="0">
                <a:solidFill>
                  <a:srgbClr val="F5CA56"/>
                </a:solidFill>
                <a:effectLst/>
                <a:latin typeface="Open Sans" panose="020B0606030504020204" pitchFamily="34" charset="0"/>
              </a:rPr>
              <a:t>OBESITÀ, </a:t>
            </a:r>
          </a:p>
          <a:p>
            <a:pPr algn="ctr"/>
            <a:r>
              <a:rPr lang="it-IT" b="1" i="0" u="none" strike="noStrike" cap="all" dirty="0">
                <a:solidFill>
                  <a:srgbClr val="F5CA56"/>
                </a:solidFill>
                <a:effectLst/>
                <a:latin typeface="Open Sans" panose="020B0606030504020204" pitchFamily="34" charset="0"/>
              </a:rPr>
              <a:t>SINDROME METABOLICA E FERTILITÀ</a:t>
            </a:r>
          </a:p>
          <a:p>
            <a:pPr algn="ctr"/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Presidenti del congresso: </a:t>
            </a:r>
            <a:r>
              <a:rPr lang="it-IT" sz="1400" b="1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Dott. </a:t>
            </a:r>
            <a:r>
              <a:rPr lang="it-IT" sz="1400" b="1" i="0" u="none" strike="noStrike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F</a:t>
            </a:r>
            <a:r>
              <a:rPr lang="it-IT" sz="1400" b="1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. Pisello, Prof. G. </a:t>
            </a:r>
            <a:r>
              <a:rPr lang="it-IT" sz="1400" b="1" i="0" u="none" strike="noStrike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Pantuso</a:t>
            </a:r>
            <a:r>
              <a:rPr lang="it-IT" sz="1400" b="1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, Dott. G. Mastrandrea</a:t>
            </a:r>
            <a:br>
              <a:rPr lang="it-IT" sz="14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</a:br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Responsabili Scientifici: </a:t>
            </a:r>
            <a:r>
              <a:rPr lang="it-IT" sz="1400" b="1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Dott. A. Lo Iacono, Dott.ssa G. Calandrino, Dott. A. Spataro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54FAB6A-A2DC-B21A-0A47-38EB15A1F8F6}"/>
              </a:ext>
            </a:extLst>
          </p:cNvPr>
          <p:cNvSpPr txBox="1"/>
          <p:nvPr/>
        </p:nvSpPr>
        <p:spPr>
          <a:xfrm>
            <a:off x="8191501" y="5106573"/>
            <a:ext cx="3714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u="none" strike="noStrike" dirty="0">
                <a:solidFill>
                  <a:srgbClr val="0A67A6"/>
                </a:solidFill>
                <a:effectLst/>
                <a:latin typeface="Open Sans" panose="020B0606030504020204" pitchFamily="34" charset="0"/>
              </a:rPr>
              <a:t>Prof. Renato Venezia</a:t>
            </a:r>
          </a:p>
          <a:p>
            <a:r>
              <a:rPr lang="it-IT" b="1" i="1" dirty="0">
                <a:solidFill>
                  <a:srgbClr val="0A67A6"/>
                </a:solidFill>
                <a:latin typeface="Open Sans" panose="020B0606030504020204" pitchFamily="34" charset="0"/>
              </a:rPr>
              <a:t>Dott.ssa Alessia Lombardo</a:t>
            </a:r>
            <a:r>
              <a:rPr lang="it-IT" sz="1800" b="1" i="1" u="none" strike="noStrike" dirty="0">
                <a:solidFill>
                  <a:srgbClr val="0A67A6"/>
                </a:solidFill>
                <a:effectLst/>
                <a:latin typeface="Open Sans" panose="020B0606030504020204" pitchFamily="34" charset="0"/>
              </a:rPr>
              <a:t> </a:t>
            </a:r>
            <a:endParaRPr lang="it-IT" i="1" dirty="0">
              <a:solidFill>
                <a:srgbClr val="0A67A6"/>
              </a:solidFill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D4070EAB-802E-0C38-54C1-F04F1F035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18" y="5478723"/>
            <a:ext cx="1751014" cy="118851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818B4666-7AC1-CEC6-87E8-34A523915E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91CE5DCF-BF46-51D1-F24C-2DCAEF1B1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2462" y="2477418"/>
            <a:ext cx="1549007" cy="147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04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7" b="8364"/>
          <a:stretch/>
        </p:blipFill>
        <p:spPr>
          <a:xfrm>
            <a:off x="614748" y="228215"/>
            <a:ext cx="10962503" cy="109975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21C5D-050D-5ACD-0B8D-A589CEA8E697}"/>
              </a:ext>
            </a:extLst>
          </p:cNvPr>
          <p:cNvSpPr txBox="1"/>
          <p:nvPr/>
        </p:nvSpPr>
        <p:spPr>
          <a:xfrm>
            <a:off x="1785936" y="647121"/>
            <a:ext cx="462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Obesità, riserva ovarica e fertilità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C3996D-B99B-A41F-19E5-9C584740A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60" y="2027922"/>
            <a:ext cx="6586152" cy="460186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6DD7F0-32B6-FC8C-C42B-DDA4B9D46047}"/>
              </a:ext>
            </a:extLst>
          </p:cNvPr>
          <p:cNvSpPr txBox="1"/>
          <p:nvPr/>
        </p:nvSpPr>
        <p:spPr>
          <a:xfrm>
            <a:off x="7415212" y="3682522"/>
            <a:ext cx="416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3567B1"/>
                </a:solidFill>
              </a:rPr>
              <a:t>BENEFICI MULTISISTEMICI DELLA PERDITA </a:t>
            </a:r>
          </a:p>
          <a:p>
            <a:pPr algn="ctr"/>
            <a:r>
              <a:rPr lang="it-IT" b="1" dirty="0">
                <a:solidFill>
                  <a:srgbClr val="3567B1"/>
                </a:solidFill>
              </a:rPr>
              <a:t>DI PESO NELLA DONNA</a:t>
            </a:r>
          </a:p>
        </p:txBody>
      </p:sp>
    </p:spTree>
    <p:extLst>
      <p:ext uri="{BB962C8B-B14F-4D97-AF65-F5344CB8AC3E}">
        <p14:creationId xmlns:p14="http://schemas.microsoft.com/office/powerpoint/2010/main" val="2523878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7" b="8364"/>
          <a:stretch/>
        </p:blipFill>
        <p:spPr>
          <a:xfrm>
            <a:off x="614748" y="228215"/>
            <a:ext cx="10962503" cy="109975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6DD7F0-32B6-FC8C-C42B-DDA4B9D46047}"/>
              </a:ext>
            </a:extLst>
          </p:cNvPr>
          <p:cNvSpPr txBox="1"/>
          <p:nvPr/>
        </p:nvSpPr>
        <p:spPr>
          <a:xfrm>
            <a:off x="5929313" y="1867150"/>
            <a:ext cx="5647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3567B1"/>
                </a:solidFill>
              </a:rPr>
              <a:t>L’OBESITÀ È ASSOCIATA AD UN ‟TIME TO SPONTANEOUS PREGNANCY” MAGGIORE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ABAE7EC-0CF2-F801-7A8F-31B1917F2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151" y="3048718"/>
            <a:ext cx="4584100" cy="146706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9394295-295C-4216-5286-D96F4B785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87" y="1804341"/>
            <a:ext cx="4286250" cy="482544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4A75074-7DB8-3C9E-D550-5A21481F11A5}"/>
              </a:ext>
            </a:extLst>
          </p:cNvPr>
          <p:cNvSpPr txBox="1"/>
          <p:nvPr/>
        </p:nvSpPr>
        <p:spPr>
          <a:xfrm>
            <a:off x="5391151" y="4843462"/>
            <a:ext cx="6100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it-IT" dirty="0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The </a:t>
            </a:r>
            <a:r>
              <a:rPr lang="it-IT" dirty="0" err="1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probability</a:t>
            </a:r>
            <a:r>
              <a:rPr lang="it-IT" dirty="0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it-IT" dirty="0" err="1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spontaneous</a:t>
            </a:r>
            <a:r>
              <a:rPr lang="it-IT" dirty="0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pregnancy</a:t>
            </a:r>
            <a:r>
              <a:rPr lang="it-IT" dirty="0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declined</a:t>
            </a:r>
            <a:r>
              <a:rPr lang="it-IT" dirty="0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linearly</a:t>
            </a:r>
            <a:r>
              <a:rPr lang="it-IT" dirty="0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with a body mass index (BMI) over 29 kg/m2. </a:t>
            </a:r>
            <a:r>
              <a:rPr lang="it-IT" dirty="0" err="1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Corrected</a:t>
            </a:r>
            <a:r>
              <a:rPr lang="it-IT" dirty="0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dirty="0" err="1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it-IT" dirty="0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it-IT" dirty="0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factors</a:t>
            </a:r>
            <a:r>
              <a:rPr lang="it-IT" dirty="0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women with a high BMI </a:t>
            </a:r>
            <a:r>
              <a:rPr lang="it-IT" dirty="0" err="1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r>
              <a:rPr lang="it-IT" dirty="0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4% </a:t>
            </a:r>
            <a:r>
              <a:rPr lang="it-IT" dirty="0" err="1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it-IT" dirty="0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pregnancy</a:t>
            </a:r>
            <a:r>
              <a:rPr lang="it-IT" dirty="0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rate per kg/m2 </a:t>
            </a:r>
            <a:r>
              <a:rPr lang="it-IT" dirty="0" err="1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it-IT" dirty="0">
                <a:solidFill>
                  <a:srgbClr val="28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5F8A951-9B73-5C89-F92B-9536E96E93EA}"/>
              </a:ext>
            </a:extLst>
          </p:cNvPr>
          <p:cNvSpPr txBox="1"/>
          <p:nvPr/>
        </p:nvSpPr>
        <p:spPr>
          <a:xfrm>
            <a:off x="1785936" y="647121"/>
            <a:ext cx="462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Obesità, riserva ovarica e fertilità</a:t>
            </a:r>
            <a:endParaRPr lang="it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25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7" b="8364"/>
          <a:stretch/>
        </p:blipFill>
        <p:spPr>
          <a:xfrm>
            <a:off x="614748" y="228215"/>
            <a:ext cx="10962503" cy="109975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21C5D-050D-5ACD-0B8D-A589CEA8E697}"/>
              </a:ext>
            </a:extLst>
          </p:cNvPr>
          <p:cNvSpPr txBox="1"/>
          <p:nvPr/>
        </p:nvSpPr>
        <p:spPr>
          <a:xfrm>
            <a:off x="1785936" y="647121"/>
            <a:ext cx="3200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 e gravidanza</a:t>
            </a:r>
            <a:endParaRPr lang="it-IT" sz="2000" dirty="0">
              <a:solidFill>
                <a:srgbClr val="FFC00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77710CE-952F-B1BE-66B2-909DF9D73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48" y="1757213"/>
            <a:ext cx="7291002" cy="42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40DF7A-C7FA-4B21-EEF5-C55AD418489F}"/>
              </a:ext>
            </a:extLst>
          </p:cNvPr>
          <p:cNvSpPr txBox="1"/>
          <p:nvPr/>
        </p:nvSpPr>
        <p:spPr>
          <a:xfrm>
            <a:off x="7511557" y="1837075"/>
            <a:ext cx="4065693" cy="39273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Complicanze ostetriche</a:t>
            </a:r>
            <a:r>
              <a:rPr lang="it-IT" dirty="0"/>
              <a:t>:</a:t>
            </a:r>
          </a:p>
          <a:p>
            <a:pPr algn="ctr"/>
            <a:endParaRPr lang="it-IT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Aborto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Diabete gestazionale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Ipertensione gestazionale/</a:t>
            </a:r>
            <a:r>
              <a:rPr lang="it-IT" dirty="0" err="1"/>
              <a:t>Preeclampsia</a:t>
            </a:r>
            <a:endParaRPr lang="it-IT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Morte endouterina fetale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Malformazioni fetali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Parto pretermine</a:t>
            </a:r>
          </a:p>
          <a:p>
            <a:pPr>
              <a:lnSpc>
                <a:spcPct val="150000"/>
              </a:lnSpc>
            </a:pPr>
            <a:endParaRPr lang="it-IT" dirty="0"/>
          </a:p>
        </p:txBody>
      </p:sp>
      <p:sp>
        <p:nvSpPr>
          <p:cNvPr id="10" name="Freccia su 9">
            <a:extLst>
              <a:ext uri="{FF2B5EF4-FFF2-40B4-BE49-F238E27FC236}">
                <a16:creationId xmlns:a16="http://schemas.microsoft.com/office/drawing/2014/main" id="{0B0F1F71-6EFB-2856-FB20-12B091AFC69C}"/>
              </a:ext>
            </a:extLst>
          </p:cNvPr>
          <p:cNvSpPr/>
          <p:nvPr/>
        </p:nvSpPr>
        <p:spPr>
          <a:xfrm>
            <a:off x="907449" y="5029162"/>
            <a:ext cx="214313" cy="525204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68C61E7-4DC1-750F-501B-A83612CA0132}"/>
              </a:ext>
            </a:extLst>
          </p:cNvPr>
          <p:cNvSpPr txBox="1"/>
          <p:nvPr/>
        </p:nvSpPr>
        <p:spPr>
          <a:xfrm>
            <a:off x="1414462" y="5941884"/>
            <a:ext cx="320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Citochine anti-infiammatorie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AB39638-6395-342D-AC9D-BB85436613CB}"/>
              </a:ext>
            </a:extLst>
          </p:cNvPr>
          <p:cNvSpPr txBox="1"/>
          <p:nvPr/>
        </p:nvSpPr>
        <p:spPr>
          <a:xfrm>
            <a:off x="1414462" y="5185034"/>
            <a:ext cx="320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Citochine pro-infiammatorie</a:t>
            </a:r>
          </a:p>
        </p:txBody>
      </p:sp>
      <p:sp>
        <p:nvSpPr>
          <p:cNvPr id="13" name="Freccia su 12">
            <a:extLst>
              <a:ext uri="{FF2B5EF4-FFF2-40B4-BE49-F238E27FC236}">
                <a16:creationId xmlns:a16="http://schemas.microsoft.com/office/drawing/2014/main" id="{3A7CE559-7A8C-33DF-FFBF-3E69541CE338}"/>
              </a:ext>
            </a:extLst>
          </p:cNvPr>
          <p:cNvSpPr/>
          <p:nvPr/>
        </p:nvSpPr>
        <p:spPr>
          <a:xfrm rot="10800000">
            <a:off x="907448" y="5841547"/>
            <a:ext cx="214313" cy="525204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C91C18F-2EC2-B745-53B7-1F5DF80010DF}"/>
              </a:ext>
            </a:extLst>
          </p:cNvPr>
          <p:cNvSpPr txBox="1"/>
          <p:nvPr/>
        </p:nvSpPr>
        <p:spPr>
          <a:xfrm>
            <a:off x="800100" y="1938638"/>
            <a:ext cx="15573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7359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7" b="8364"/>
          <a:stretch/>
        </p:blipFill>
        <p:spPr>
          <a:xfrm>
            <a:off x="614748" y="228215"/>
            <a:ext cx="10962503" cy="109975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21C5D-050D-5ACD-0B8D-A589CEA8E697}"/>
              </a:ext>
            </a:extLst>
          </p:cNvPr>
          <p:cNvSpPr txBox="1"/>
          <p:nvPr/>
        </p:nvSpPr>
        <p:spPr>
          <a:xfrm>
            <a:off x="1785936" y="647121"/>
            <a:ext cx="3200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 e </a:t>
            </a:r>
            <a:r>
              <a:rPr lang="it-IT" sz="20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gravidanza</a:t>
            </a:r>
            <a:endParaRPr lang="it-IT" sz="2000" dirty="0">
              <a:solidFill>
                <a:srgbClr val="FFC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27DEEB-092B-617A-DAB3-D221FD277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606" y="2600325"/>
            <a:ext cx="3789645" cy="2842234"/>
          </a:xfrm>
          <a:prstGeom prst="roundRect">
            <a:avLst/>
          </a:prstGeom>
          <a:noFill/>
          <a:effectLst>
            <a:glow>
              <a:schemeClr val="accent1"/>
            </a:glow>
            <a:softEdge rad="249388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FF0A59-81D7-D130-07DB-3B98221BDB58}"/>
              </a:ext>
            </a:extLst>
          </p:cNvPr>
          <p:cNvSpPr txBox="1"/>
          <p:nvPr/>
        </p:nvSpPr>
        <p:spPr>
          <a:xfrm>
            <a:off x="614747" y="2557463"/>
            <a:ext cx="6786177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Restrizione calorica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it-IT" sz="2000" b="0" i="0" u="none" strike="noStrike" dirty="0">
              <a:solidFill>
                <a:srgbClr val="0099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dieta elevata in fibre con frutta fresca, verdura, carne/proteine magre, carboidrati complessi</a:t>
            </a:r>
            <a:endParaRPr lang="it-IT" sz="2000" b="1" i="0" u="none" strike="noStrike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 zuccheri, grassi saturi, colesterolo</a:t>
            </a:r>
            <a:endParaRPr lang="it-IT" sz="2000" b="1" i="0" u="none" strike="noStrike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mg acido folico al giorno</a:t>
            </a:r>
          </a:p>
          <a:p>
            <a:pPr marL="742950" lvl="1" indent="-285750" algn="just"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Supplementazione con vitamina D</a:t>
            </a:r>
          </a:p>
          <a:p>
            <a:pPr lvl="1" algn="just" rtl="0" fontAlgn="base">
              <a:spcBef>
                <a:spcPts val="480"/>
              </a:spcBef>
              <a:spcAft>
                <a:spcPts val="0"/>
              </a:spcAft>
            </a:pPr>
            <a:endParaRPr lang="it-IT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 rtl="0" fontAlgn="base">
              <a:spcBef>
                <a:spcPts val="480"/>
              </a:spcBef>
              <a:spcAft>
                <a:spcPts val="0"/>
              </a:spcAft>
            </a:pPr>
            <a:endParaRPr lang="it-IT" sz="20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Esercizio aerobico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passeggiata veloce; salire le scale; jogging; nuoto…</a:t>
            </a:r>
            <a:endParaRPr lang="it-IT" sz="2000" b="0" i="0" u="none" strike="noStrike" dirty="0">
              <a:solidFill>
                <a:srgbClr val="0099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568F06-6E48-9D46-93C7-97930BE835A3}"/>
              </a:ext>
            </a:extLst>
          </p:cNvPr>
          <p:cNvSpPr txBox="1"/>
          <p:nvPr/>
        </p:nvSpPr>
        <p:spPr>
          <a:xfrm>
            <a:off x="614747" y="1745705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it-IT" sz="2400" b="1" i="0" u="none" strike="noStrike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Raccomandazioni </a:t>
            </a:r>
            <a:r>
              <a:rPr lang="it-IT" sz="2400" b="1" i="0" u="none" strike="noStrike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it-IT" sz="2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2400" b="1" i="0" u="none" strike="noStrike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gravidanza</a:t>
            </a:r>
            <a:endParaRPr lang="it-IT" sz="24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528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067" b="8364"/>
          <a:stretch/>
        </p:blipFill>
        <p:spPr>
          <a:xfrm>
            <a:off x="614748" y="228215"/>
            <a:ext cx="10962503" cy="1099751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21C5D-050D-5ACD-0B8D-A589CEA8E697}"/>
              </a:ext>
            </a:extLst>
          </p:cNvPr>
          <p:cNvSpPr txBox="1"/>
          <p:nvPr/>
        </p:nvSpPr>
        <p:spPr>
          <a:xfrm>
            <a:off x="1785936" y="647121"/>
            <a:ext cx="320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 e gravidanza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C90630E-162E-ED09-97C9-C18BCB998BED}"/>
              </a:ext>
            </a:extLst>
          </p:cNvPr>
          <p:cNvSpPr txBox="1"/>
          <p:nvPr/>
        </p:nvSpPr>
        <p:spPr>
          <a:xfrm>
            <a:off x="614747" y="1482018"/>
            <a:ext cx="8343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it-IT" sz="2400" b="1" i="0" u="none" strike="noStrike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Incremento</a:t>
            </a:r>
            <a:r>
              <a:rPr lang="it-IT" sz="2400" b="1" i="0" u="none" strike="noStrike" dirty="0">
                <a:solidFill>
                  <a:srgbClr val="003366"/>
                </a:solidFill>
                <a:effectLst/>
                <a:latin typeface="Georgia" panose="02040502050405020303" pitchFamily="18" charset="0"/>
              </a:rPr>
              <a:t> ponderale in gravidanza</a:t>
            </a:r>
            <a:endParaRPr lang="it-IT" sz="2400" b="1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FC6872F-25D9-F815-D506-7B301EAB2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47" y="2283407"/>
            <a:ext cx="7772400" cy="309257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BD5C26E-29B8-76DD-6C56-54816EF40E53}"/>
              </a:ext>
            </a:extLst>
          </p:cNvPr>
          <p:cNvSpPr txBox="1"/>
          <p:nvPr/>
        </p:nvSpPr>
        <p:spPr>
          <a:xfrm>
            <a:off x="8258559" y="3115393"/>
            <a:ext cx="33186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algn="just" rtl="0">
              <a:spcBef>
                <a:spcPts val="0"/>
              </a:spcBef>
              <a:spcAft>
                <a:spcPts val="0"/>
              </a:spcAft>
            </a:pPr>
            <a:r>
              <a:rPr lang="it-IT" b="0" i="0" u="none" strike="noStrike" dirty="0">
                <a:solidFill>
                  <a:srgbClr val="2929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 incremento ponderale entro i limiti raccomandati dall’Institute of Medicine (IOM):</a:t>
            </a:r>
            <a:endParaRPr lang="it-IT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just" rtl="0">
              <a:spcBef>
                <a:spcPts val="0"/>
              </a:spcBef>
              <a:spcAft>
                <a:spcPts val="0"/>
              </a:spcAft>
            </a:pPr>
            <a:r>
              <a:rPr lang="it-IT" b="1" i="0" u="none" strike="noStrike" dirty="0">
                <a:solidFill>
                  <a:srgbClr val="2929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esito migliore della gravidanza.</a:t>
            </a:r>
            <a:endParaRPr lang="it-IT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887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067" b="8364"/>
          <a:stretch/>
        </p:blipFill>
        <p:spPr>
          <a:xfrm>
            <a:off x="614748" y="228215"/>
            <a:ext cx="10962503" cy="109975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21C5D-050D-5ACD-0B8D-A589CEA8E697}"/>
              </a:ext>
            </a:extLst>
          </p:cNvPr>
          <p:cNvSpPr txBox="1"/>
          <p:nvPr/>
        </p:nvSpPr>
        <p:spPr>
          <a:xfrm>
            <a:off x="1785936" y="647121"/>
            <a:ext cx="320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 e gravidanza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D3A7F3D-F4FD-663C-99F9-1C592FE15463}"/>
              </a:ext>
            </a:extLst>
          </p:cNvPr>
          <p:cNvSpPr txBox="1"/>
          <p:nvPr/>
        </p:nvSpPr>
        <p:spPr>
          <a:xfrm>
            <a:off x="4986337" y="4089343"/>
            <a:ext cx="53078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 rtl="0">
              <a:spcBef>
                <a:spcPts val="0"/>
              </a:spcBef>
              <a:spcAft>
                <a:spcPts val="0"/>
              </a:spcAft>
            </a:pPr>
            <a:endParaRPr lang="it-IT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l" rtl="0">
              <a:spcBef>
                <a:spcPts val="0"/>
              </a:spcBef>
              <a:spcAft>
                <a:spcPts val="0"/>
              </a:spcAft>
            </a:pP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it-IT" b="0" i="0" u="none" strike="noStrike" dirty="0">
                <a:solidFill>
                  <a:srgbClr val="000000"/>
                </a:solidFill>
                <a:effectLst/>
              </a:rPr>
            </a:br>
            <a:br>
              <a:rPr lang="it-IT" dirty="0"/>
            </a:b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B364A8F-F9BC-AC2B-FE60-FC2F22C89B55}"/>
              </a:ext>
            </a:extLst>
          </p:cNvPr>
          <p:cNvSpPr txBox="1"/>
          <p:nvPr/>
        </p:nvSpPr>
        <p:spPr>
          <a:xfrm>
            <a:off x="614747" y="4442139"/>
            <a:ext cx="9434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 rtl="0">
              <a:spcBef>
                <a:spcPts val="0"/>
              </a:spcBef>
              <a:spcAft>
                <a:spcPts val="0"/>
              </a:spcAft>
            </a:pP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30.6% 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women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gained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recommended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amount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weight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pregnancy</a:t>
            </a:r>
            <a:endParaRPr lang="it-IT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just" rtl="0">
              <a:spcBef>
                <a:spcPts val="0"/>
              </a:spcBef>
              <a:spcAft>
                <a:spcPts val="0"/>
              </a:spcAft>
            </a:pP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52.3% 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women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gained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more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recommended</a:t>
            </a:r>
            <a:endParaRPr lang="it-IT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just" rtl="0">
              <a:spcBef>
                <a:spcPts val="0"/>
              </a:spcBef>
              <a:spcAft>
                <a:spcPts val="0"/>
              </a:spcAft>
            </a:pP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17.1%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gained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less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recommended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BA350C6-1A7E-C809-5A2B-CE83C4D80DCF}"/>
              </a:ext>
            </a:extLst>
          </p:cNvPr>
          <p:cNvSpPr txBox="1"/>
          <p:nvPr/>
        </p:nvSpPr>
        <p:spPr>
          <a:xfrm>
            <a:off x="342900" y="5441266"/>
            <a:ext cx="11361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/>
            <a:r>
              <a:rPr lang="it-IT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The rate of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adverse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outcome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women with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recommended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weight gain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excess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weight gain.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DA794CD-98F0-F400-C733-18F87711F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375" y="2224538"/>
            <a:ext cx="6718300" cy="20955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BB141BF-53AF-25E8-A371-6096B1F20E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4"/>
          <a:stretch/>
        </p:blipFill>
        <p:spPr>
          <a:xfrm>
            <a:off x="1021497" y="2084049"/>
            <a:ext cx="3286243" cy="2378202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17D40D6-89EB-33B8-054C-35F8CB27D380}"/>
              </a:ext>
            </a:extLst>
          </p:cNvPr>
          <p:cNvSpPr txBox="1"/>
          <p:nvPr/>
        </p:nvSpPr>
        <p:spPr>
          <a:xfrm>
            <a:off x="614747" y="1482018"/>
            <a:ext cx="8343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it-IT" sz="2400" b="1" i="0" u="none" strike="noStrike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Incremento</a:t>
            </a:r>
            <a:r>
              <a:rPr lang="it-IT" sz="2400" b="1" i="0" u="none" strike="noStrike" dirty="0">
                <a:solidFill>
                  <a:srgbClr val="003366"/>
                </a:solidFill>
                <a:effectLst/>
                <a:latin typeface="Georgia" panose="02040502050405020303" pitchFamily="18" charset="0"/>
              </a:rPr>
              <a:t> ponderale in gravidanza</a:t>
            </a:r>
            <a:endParaRPr lang="it-IT" sz="2400" b="1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3103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067" b="8364"/>
          <a:stretch/>
        </p:blipFill>
        <p:spPr>
          <a:xfrm>
            <a:off x="614748" y="228215"/>
            <a:ext cx="10962503" cy="109975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21C5D-050D-5ACD-0B8D-A589CEA8E697}"/>
              </a:ext>
            </a:extLst>
          </p:cNvPr>
          <p:cNvSpPr txBox="1"/>
          <p:nvPr/>
        </p:nvSpPr>
        <p:spPr>
          <a:xfrm>
            <a:off x="1785936" y="647121"/>
            <a:ext cx="320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 e gravidanza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D3A7F3D-F4FD-663C-99F9-1C592FE15463}"/>
              </a:ext>
            </a:extLst>
          </p:cNvPr>
          <p:cNvSpPr txBox="1"/>
          <p:nvPr/>
        </p:nvSpPr>
        <p:spPr>
          <a:xfrm>
            <a:off x="4986337" y="4089343"/>
            <a:ext cx="53078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 rtl="0">
              <a:spcBef>
                <a:spcPts val="0"/>
              </a:spcBef>
              <a:spcAft>
                <a:spcPts val="0"/>
              </a:spcAft>
            </a:pPr>
            <a:endParaRPr lang="it-IT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l" rtl="0">
              <a:spcBef>
                <a:spcPts val="0"/>
              </a:spcBef>
              <a:spcAft>
                <a:spcPts val="0"/>
              </a:spcAft>
            </a:pP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it-IT" b="0" i="0" u="none" strike="noStrike" dirty="0">
                <a:solidFill>
                  <a:srgbClr val="000000"/>
                </a:solidFill>
                <a:effectLst/>
              </a:rPr>
            </a:br>
            <a:br>
              <a:rPr lang="it-IT" dirty="0"/>
            </a:b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34B05F0-138D-E7A8-8EE2-D27AE629CDE0}"/>
              </a:ext>
            </a:extLst>
          </p:cNvPr>
          <p:cNvSpPr txBox="1"/>
          <p:nvPr/>
        </p:nvSpPr>
        <p:spPr>
          <a:xfrm>
            <a:off x="662759" y="2142928"/>
            <a:ext cx="7038203" cy="3313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it-IT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sz="2400" b="1" i="0" u="none" strike="noStrike" dirty="0">
                <a:solidFill>
                  <a:srgbClr val="0A67A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Effetti a lungo termine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it-IT" sz="2400" b="0" i="0" u="none" strike="noStrike" dirty="0">
              <a:solidFill>
                <a:srgbClr val="0A67A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it-IT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L’ambiente intrauterino e lo stato nutrizionale materno  hanno conseguenze a lungo termine sulla vita adulta,  si associano a un rischio aumentato di patologie cardiovascolari e metaboliche.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endParaRPr lang="it-IT" sz="2000" b="0" i="0" u="none" strike="noStrike" dirty="0">
              <a:solidFill>
                <a:srgbClr val="29293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Sia ipernutrizione che malnutrizione materna comportano uno stato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proinfiammatorio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che a sua volta determina cambiamenti epigenetici nel feto.</a:t>
            </a:r>
            <a:endParaRPr lang="it-IT" sz="2000" b="0" i="0" u="none" strike="noStrike" dirty="0">
              <a:solidFill>
                <a:srgbClr val="29293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411E715-3CAA-EACC-23B1-2538BABC1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626" y="1479746"/>
            <a:ext cx="3476625" cy="434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81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067" b="8364"/>
          <a:stretch/>
        </p:blipFill>
        <p:spPr>
          <a:xfrm>
            <a:off x="614748" y="228215"/>
            <a:ext cx="10962503" cy="109975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21C5D-050D-5ACD-0B8D-A589CEA8E697}"/>
              </a:ext>
            </a:extLst>
          </p:cNvPr>
          <p:cNvSpPr txBox="1"/>
          <p:nvPr/>
        </p:nvSpPr>
        <p:spPr>
          <a:xfrm>
            <a:off x="1785936" y="647121"/>
            <a:ext cx="320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 e gravidanza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64FAC08-0732-729E-CADD-55D614589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48" y="1435359"/>
            <a:ext cx="5667376" cy="533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8E73ACD-5340-63E0-6574-AB2FA3C83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1"/>
          <a:stretch/>
        </p:blipFill>
        <p:spPr bwMode="auto">
          <a:xfrm>
            <a:off x="6095999" y="1616834"/>
            <a:ext cx="5667376" cy="237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774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7" b="8364"/>
          <a:stretch/>
        </p:blipFill>
        <p:spPr>
          <a:xfrm>
            <a:off x="614748" y="228215"/>
            <a:ext cx="10962503" cy="109975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21C5D-050D-5ACD-0B8D-A589CEA8E697}"/>
              </a:ext>
            </a:extLst>
          </p:cNvPr>
          <p:cNvSpPr txBox="1"/>
          <p:nvPr/>
        </p:nvSpPr>
        <p:spPr>
          <a:xfrm>
            <a:off x="1785936" y="647121"/>
            <a:ext cx="4129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 e </a:t>
            </a:r>
            <a:r>
              <a:rPr lang="it-IT" b="1" dirty="0">
                <a:solidFill>
                  <a:srgbClr val="FFC000"/>
                </a:solidFill>
                <a:latin typeface="Open Sans" panose="020B0606030504020204" pitchFamily="34" charset="0"/>
              </a:rPr>
              <a:t>parto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D1E2CE2-7A82-0902-E9D5-2E811F535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20930" r="18625" b="26042"/>
          <a:stretch/>
        </p:blipFill>
        <p:spPr bwMode="auto">
          <a:xfrm>
            <a:off x="7012586" y="1416947"/>
            <a:ext cx="4564665" cy="20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94BDBA8-4F99-2D45-4E33-E71D0A9259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946"/>
          <a:stretch/>
        </p:blipFill>
        <p:spPr>
          <a:xfrm>
            <a:off x="614748" y="2476814"/>
            <a:ext cx="5799861" cy="383440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F119A93-1E5C-4638-3804-F16403E8D1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832" t="14048" r="-103" b="31178"/>
          <a:stretch/>
        </p:blipFill>
        <p:spPr>
          <a:xfrm>
            <a:off x="7469568" y="3840736"/>
            <a:ext cx="3650700" cy="192369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DB4066-BDA9-6D25-D59F-8356760631EA}"/>
              </a:ext>
            </a:extLst>
          </p:cNvPr>
          <p:cNvSpPr txBox="1"/>
          <p:nvPr/>
        </p:nvSpPr>
        <p:spPr>
          <a:xfrm>
            <a:off x="614748" y="1795969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it-IT" sz="2400" b="1" i="0" u="none" strike="noStrike" dirty="0">
                <a:solidFill>
                  <a:srgbClr val="0A67A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Travaglio</a:t>
            </a:r>
            <a:r>
              <a:rPr lang="it-IT" sz="2000" b="1" i="0" u="none" strike="noStrike" dirty="0">
                <a:solidFill>
                  <a:srgbClr val="0A67A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i="0" u="none" strike="noStrike" dirty="0">
                <a:solidFill>
                  <a:srgbClr val="0A67A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prolungato</a:t>
            </a:r>
          </a:p>
        </p:txBody>
      </p:sp>
    </p:spTree>
    <p:extLst>
      <p:ext uri="{BB962C8B-B14F-4D97-AF65-F5344CB8AC3E}">
        <p14:creationId xmlns:p14="http://schemas.microsoft.com/office/powerpoint/2010/main" val="3202687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7" b="8364"/>
          <a:stretch/>
        </p:blipFill>
        <p:spPr>
          <a:xfrm>
            <a:off x="614748" y="228215"/>
            <a:ext cx="10962503" cy="1099751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21C5D-050D-5ACD-0B8D-A589CEA8E697}"/>
              </a:ext>
            </a:extLst>
          </p:cNvPr>
          <p:cNvSpPr txBox="1"/>
          <p:nvPr/>
        </p:nvSpPr>
        <p:spPr>
          <a:xfrm>
            <a:off x="1785936" y="647121"/>
            <a:ext cx="4129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 e </a:t>
            </a:r>
            <a:r>
              <a:rPr lang="it-IT" b="1" dirty="0">
                <a:solidFill>
                  <a:srgbClr val="FFC000"/>
                </a:solidFill>
                <a:latin typeface="Open Sans" panose="020B0606030504020204" pitchFamily="34" charset="0"/>
              </a:rPr>
              <a:t>parto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180876D-E2B7-6DF8-7EAB-B5578904E5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14748" y="1637125"/>
            <a:ext cx="5765005" cy="221480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F209265-BAC0-ED14-38E9-71D2F38CEB37}"/>
              </a:ext>
            </a:extLst>
          </p:cNvPr>
          <p:cNvSpPr txBox="1"/>
          <p:nvPr/>
        </p:nvSpPr>
        <p:spPr>
          <a:xfrm>
            <a:off x="6379752" y="1668451"/>
            <a:ext cx="5105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Conclus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ions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BMI &gt; 25 kg/m2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pregnancy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risk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induction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labour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late-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pregnancy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prolonged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induction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time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caesarean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rate.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2A024FD-FEDC-DAD8-462E-40BEAE0C03C9}"/>
              </a:ext>
            </a:extLst>
          </p:cNvPr>
          <p:cNvSpPr txBox="1"/>
          <p:nvPr/>
        </p:nvSpPr>
        <p:spPr>
          <a:xfrm>
            <a:off x="6472237" y="3989220"/>
            <a:ext cx="510501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 err="1">
                <a:solidFill>
                  <a:srgbClr val="212121"/>
                </a:solidFill>
                <a:latin typeface="BlinkMacSystemFont"/>
              </a:rPr>
              <a:t>Results</a:t>
            </a:r>
            <a:r>
              <a:rPr lang="it-IT" b="1" dirty="0">
                <a:solidFill>
                  <a:srgbClr val="212121"/>
                </a:solidFill>
                <a:latin typeface="BlinkMacSystemFont"/>
              </a:rPr>
              <a:t>:</a:t>
            </a:r>
          </a:p>
          <a:p>
            <a:pPr algn="just"/>
            <a:endParaRPr lang="it-IT" b="1" dirty="0">
              <a:solidFill>
                <a:srgbClr val="212121"/>
              </a:solidFill>
              <a:latin typeface="BlinkMacSystemFont"/>
            </a:endParaRPr>
          </a:p>
          <a:p>
            <a:pPr algn="just"/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proportion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pregnant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women with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overweight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obesity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whose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labour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induced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increasing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 </a:t>
            </a:r>
          </a:p>
          <a:p>
            <a:pPr algn="just"/>
            <a:endParaRPr lang="it-IT" b="0" i="0" u="none" strike="noStrike" dirty="0">
              <a:solidFill>
                <a:srgbClr val="21212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Pre-pregnancy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obesity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linked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a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risk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caesarean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following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induced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labour.</a:t>
            </a:r>
          </a:p>
          <a:p>
            <a:endParaRPr lang="it-IT" dirty="0">
              <a:solidFill>
                <a:srgbClr val="21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0B79557-B7B1-3B6C-277D-B885BD4B0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31" y="4161087"/>
            <a:ext cx="5724721" cy="204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04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A7036513-EB73-D0D8-36F1-06EAEAA95D55}"/>
              </a:ext>
            </a:extLst>
          </p:cNvPr>
          <p:cNvSpPr/>
          <p:nvPr/>
        </p:nvSpPr>
        <p:spPr>
          <a:xfrm>
            <a:off x="0" y="461664"/>
            <a:ext cx="12192000" cy="6396336"/>
          </a:xfrm>
          <a:prstGeom prst="rect">
            <a:avLst/>
          </a:prstGeom>
          <a:solidFill>
            <a:srgbClr val="8EC2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Immagine 3" descr="Immagine che contiene strumento&#10;&#10;Descrizione generata automaticamente">
            <a:extLst>
              <a:ext uri="{FF2B5EF4-FFF2-40B4-BE49-F238E27FC236}">
                <a16:creationId xmlns:a16="http://schemas.microsoft.com/office/drawing/2014/main" id="{02EF162E-519C-9E3F-BA89-91B5D7DF4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32" y="461665"/>
            <a:ext cx="6396335" cy="639633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B74D426-760C-4DA2-935A-886816CF954B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00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Disclosure</a:t>
            </a:r>
            <a:endParaRPr lang="it-I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DFDE748-0238-6888-E5A3-107CC10C06D5}"/>
              </a:ext>
            </a:extLst>
          </p:cNvPr>
          <p:cNvSpPr txBox="1"/>
          <p:nvPr/>
        </p:nvSpPr>
        <p:spPr>
          <a:xfrm>
            <a:off x="3978915" y="6165502"/>
            <a:ext cx="423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conflict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declare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021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7" b="8364"/>
          <a:stretch/>
        </p:blipFill>
        <p:spPr>
          <a:xfrm>
            <a:off x="614748" y="228215"/>
            <a:ext cx="10962503" cy="1099751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21C5D-050D-5ACD-0B8D-A589CEA8E697}"/>
              </a:ext>
            </a:extLst>
          </p:cNvPr>
          <p:cNvSpPr txBox="1"/>
          <p:nvPr/>
        </p:nvSpPr>
        <p:spPr>
          <a:xfrm>
            <a:off x="1785936" y="647121"/>
            <a:ext cx="4129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 e </a:t>
            </a:r>
            <a:r>
              <a:rPr lang="it-IT" b="1" dirty="0">
                <a:solidFill>
                  <a:srgbClr val="FFC000"/>
                </a:solidFill>
                <a:latin typeface="Open Sans" panose="020B0606030504020204" pitchFamily="34" charset="0"/>
              </a:rPr>
              <a:t>parto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51D106AC-728B-D444-CB50-F93EE77B6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48" y="1746872"/>
            <a:ext cx="5511800" cy="485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B74676F-87C3-213E-F132-627568827A09}"/>
              </a:ext>
            </a:extLst>
          </p:cNvPr>
          <p:cNvSpPr txBox="1"/>
          <p:nvPr/>
        </p:nvSpPr>
        <p:spPr>
          <a:xfrm>
            <a:off x="6050756" y="2563849"/>
            <a:ext cx="54078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Estrazione difficoltosa per: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Accessibilità scarsa al SUI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Impossibilità di eseguire una pressione adeguata sul fondo dell’utero da parte dell’assistente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/>
          </a:p>
          <a:p>
            <a:pPr algn="just"/>
            <a:r>
              <a:rPr lang="it-IT" dirty="0"/>
              <a:t>Aumentato rischio di emorragia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Aumentato rischio di infezioni e deiscenza della ferita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Maggiori rischi anestesiologici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23F4D9-5436-6658-5FB1-3EF08F017265}"/>
              </a:ext>
            </a:extLst>
          </p:cNvPr>
          <p:cNvSpPr txBox="1"/>
          <p:nvPr/>
        </p:nvSpPr>
        <p:spPr>
          <a:xfrm>
            <a:off x="5742181" y="1686322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400" b="1" i="0" u="none" strike="noStrike" dirty="0">
                <a:solidFill>
                  <a:srgbClr val="0A67A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Taglio cesareo difficile</a:t>
            </a:r>
          </a:p>
        </p:txBody>
      </p:sp>
    </p:spTree>
    <p:extLst>
      <p:ext uri="{BB962C8B-B14F-4D97-AF65-F5344CB8AC3E}">
        <p14:creationId xmlns:p14="http://schemas.microsoft.com/office/powerpoint/2010/main" val="525793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7" b="8364"/>
          <a:stretch/>
        </p:blipFill>
        <p:spPr>
          <a:xfrm>
            <a:off x="614748" y="228215"/>
            <a:ext cx="10962503" cy="109975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21C5D-050D-5ACD-0B8D-A589CEA8E697}"/>
              </a:ext>
            </a:extLst>
          </p:cNvPr>
          <p:cNvSpPr txBox="1"/>
          <p:nvPr/>
        </p:nvSpPr>
        <p:spPr>
          <a:xfrm>
            <a:off x="1785936" y="647121"/>
            <a:ext cx="4129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 e tumori ginecologici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AC480D4-713B-6EF6-B4F4-06A86D185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48" y="1477165"/>
            <a:ext cx="5871777" cy="180813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A5B3305-A665-D282-8458-2801FAE16A75}"/>
              </a:ext>
            </a:extLst>
          </p:cNvPr>
          <p:cNvSpPr txBox="1"/>
          <p:nvPr/>
        </p:nvSpPr>
        <p:spPr>
          <a:xfrm>
            <a:off x="614749" y="3572701"/>
            <a:ext cx="109625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Independent and positive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BMI and the risk of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endometrial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adenocarcinoma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type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or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endometrioid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variant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BMI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with a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risk of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developing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cervical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adenocarcinoma.</a:t>
            </a:r>
          </a:p>
          <a:p>
            <a:pPr algn="just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epithelial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ovarian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recent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studies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proven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relationship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increasing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BMI and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nonserous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histologies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dirty="0"/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3FB21E4-C31B-A672-7552-114D4D05D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0543" y="1511421"/>
            <a:ext cx="2296708" cy="21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7" b="8364"/>
          <a:stretch/>
        </p:blipFill>
        <p:spPr>
          <a:xfrm>
            <a:off x="614748" y="228215"/>
            <a:ext cx="10962503" cy="1099751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21C5D-050D-5ACD-0B8D-A589CEA8E697}"/>
              </a:ext>
            </a:extLst>
          </p:cNvPr>
          <p:cNvSpPr txBox="1"/>
          <p:nvPr/>
        </p:nvSpPr>
        <p:spPr>
          <a:xfrm>
            <a:off x="1785936" y="647121"/>
            <a:ext cx="4129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 e tumori ginecologici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9EF4E8-AF50-EA36-35B6-1B20F1D0D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7" b="616"/>
          <a:stretch/>
        </p:blipFill>
        <p:spPr>
          <a:xfrm>
            <a:off x="614748" y="1772943"/>
            <a:ext cx="8614977" cy="425894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E48F1BC-0B54-570C-DC32-1A7E22889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406" y="1453344"/>
            <a:ext cx="3138488" cy="58705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7449162-C30D-8043-7F53-B4B4EBF38199}"/>
              </a:ext>
            </a:extLst>
          </p:cNvPr>
          <p:cNvSpPr txBox="1"/>
          <p:nvPr/>
        </p:nvSpPr>
        <p:spPr>
          <a:xfrm>
            <a:off x="614748" y="6031888"/>
            <a:ext cx="64718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r>
              <a:rPr lang="it-IT" sz="1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6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obesity</a:t>
            </a:r>
            <a:r>
              <a:rPr lang="it-IT" sz="1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6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adiposity</a:t>
            </a:r>
            <a:r>
              <a:rPr lang="it-IT" sz="1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sz="16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hallmarks</a:t>
            </a:r>
            <a:r>
              <a:rPr lang="it-IT" sz="1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6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7113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7" b="8364"/>
          <a:stretch/>
        </p:blipFill>
        <p:spPr>
          <a:xfrm>
            <a:off x="614748" y="228215"/>
            <a:ext cx="10962503" cy="109975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B5E4A9B-6619-998D-FD5A-0004CC26F783}"/>
              </a:ext>
            </a:extLst>
          </p:cNvPr>
          <p:cNvSpPr txBox="1"/>
          <p:nvPr/>
        </p:nvSpPr>
        <p:spPr>
          <a:xfrm>
            <a:off x="4972052" y="2060361"/>
            <a:ext cx="6257924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L'obesità è una condizione sistemica e psicosociale che ha un profondo impatto sulla morbilità e mortalità materna, nonché sugli esiti delle generazioni future.</a:t>
            </a:r>
            <a:r>
              <a:rPr lang="it-IT" sz="2000" b="0" i="0" u="none" strike="noStrike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it-IT" sz="2000" dirty="0">
              <a:solidFill>
                <a:srgbClr val="001D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000" dirty="0">
              <a:solidFill>
                <a:srgbClr val="001D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000" b="0" i="0" u="none" strike="noStrike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 strategie di prevenzione e trattamento devono essere adattate alle specificità di genere, tenendo conto delle differenze biologiche e comportamentali. </a:t>
            </a:r>
          </a:p>
          <a:p>
            <a:pPr algn="just"/>
            <a:endParaRPr lang="it-IT" sz="2000" dirty="0">
              <a:solidFill>
                <a:srgbClr val="001D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000" b="0" i="0" u="none" strike="noStrike" dirty="0">
              <a:solidFill>
                <a:srgbClr val="001D3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000" b="0" i="0" u="none" strike="noStrike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È necessario combattere lo stigma sociale attraverso campagne di sensibilizzazione per promuovere empatia, rispetto e una corretta percezione dell'obesità. </a:t>
            </a:r>
          </a:p>
          <a:p>
            <a:pPr algn="just"/>
            <a:endParaRPr lang="it-IT" b="0" i="0" u="none" strike="noStrike" dirty="0">
              <a:solidFill>
                <a:srgbClr val="001D35"/>
              </a:solidFill>
              <a:effectLst/>
              <a:latin typeface="Google Sans"/>
            </a:endParaRPr>
          </a:p>
          <a:p>
            <a:pPr algn="just"/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D58B8FA-0DA5-E5C4-E523-7E5B1467F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48" y="2498798"/>
            <a:ext cx="4059238" cy="326563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830A0EC-D811-7DA4-75B7-0A134E44CBD3}"/>
              </a:ext>
            </a:extLst>
          </p:cNvPr>
          <p:cNvSpPr txBox="1"/>
          <p:nvPr/>
        </p:nvSpPr>
        <p:spPr>
          <a:xfrm>
            <a:off x="614748" y="1728716"/>
            <a:ext cx="405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Kartika" panose="02020503030404060203" pitchFamily="18" charset="0"/>
                <a:cs typeface="Kartika" panose="02020503030404060203" pitchFamily="18" charset="0"/>
              </a:rPr>
              <a:t>IMPORTANT MESSAGES</a:t>
            </a:r>
          </a:p>
        </p:txBody>
      </p:sp>
    </p:spTree>
    <p:extLst>
      <p:ext uri="{BB962C8B-B14F-4D97-AF65-F5344CB8AC3E}">
        <p14:creationId xmlns:p14="http://schemas.microsoft.com/office/powerpoint/2010/main" val="2695618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7" b="8364"/>
          <a:stretch/>
        </p:blipFill>
        <p:spPr>
          <a:xfrm>
            <a:off x="614748" y="228215"/>
            <a:ext cx="10962503" cy="109975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D4EDF0B-87B4-44B2-B66A-5543E055E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35" y="1943347"/>
            <a:ext cx="3393690" cy="3576488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ACED836-6853-2D78-C7D2-944932962611}"/>
              </a:ext>
            </a:extLst>
          </p:cNvPr>
          <p:cNvSpPr txBox="1"/>
          <p:nvPr/>
        </p:nvSpPr>
        <p:spPr>
          <a:xfrm>
            <a:off x="1947862" y="5737384"/>
            <a:ext cx="2514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Venere di Willendorf 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30000-25000 a.C.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AC1D1C2-2D94-7EF9-4486-AA2EF49A646E}"/>
              </a:ext>
            </a:extLst>
          </p:cNvPr>
          <p:cNvSpPr txBox="1"/>
          <p:nvPr/>
        </p:nvSpPr>
        <p:spPr>
          <a:xfrm>
            <a:off x="1785937" y="647121"/>
            <a:ext cx="2528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Obesità: ieri e oggi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AC1BE228-2629-A58C-C24D-683D512CA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777" y="2002551"/>
            <a:ext cx="5653088" cy="3087295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34A3370-E2BE-2410-5A62-BE598DF79B16}"/>
              </a:ext>
            </a:extLst>
          </p:cNvPr>
          <p:cNvSpPr txBox="1"/>
          <p:nvPr/>
        </p:nvSpPr>
        <p:spPr>
          <a:xfrm>
            <a:off x="6765539" y="5712141"/>
            <a:ext cx="3357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/>
              <a:t>Fat</a:t>
            </a:r>
            <a:r>
              <a:rPr lang="it-IT" sz="2000" b="1" dirty="0"/>
              <a:t> </a:t>
            </a:r>
            <a:r>
              <a:rPr lang="it-IT" sz="2000" b="1" dirty="0" err="1"/>
              <a:t>shaming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425334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7" b="8364"/>
          <a:stretch/>
        </p:blipFill>
        <p:spPr>
          <a:xfrm>
            <a:off x="614748" y="228215"/>
            <a:ext cx="10962503" cy="109975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AC1D1C2-2D94-7EF9-4486-AA2EF49A646E}"/>
              </a:ext>
            </a:extLst>
          </p:cNvPr>
          <p:cNvSpPr txBox="1"/>
          <p:nvPr/>
        </p:nvSpPr>
        <p:spPr>
          <a:xfrm>
            <a:off x="1785937" y="647121"/>
            <a:ext cx="2528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Obesità: ieri e oggi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F4BFEEC-0DAF-216B-112F-77BC3AC4D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48" y="1660080"/>
            <a:ext cx="3103112" cy="496970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2251C-912C-02DD-36C0-B774B503FF00}"/>
              </a:ext>
            </a:extLst>
          </p:cNvPr>
          <p:cNvSpPr txBox="1"/>
          <p:nvPr/>
        </p:nvSpPr>
        <p:spPr>
          <a:xfrm>
            <a:off x="4707731" y="3059668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F916F05-BD51-974A-1C65-6C8DCBE0C9A4}"/>
              </a:ext>
            </a:extLst>
          </p:cNvPr>
          <p:cNvSpPr txBox="1"/>
          <p:nvPr/>
        </p:nvSpPr>
        <p:spPr>
          <a:xfrm>
            <a:off x="4855369" y="3244334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DFF49DB-CAE7-305B-E764-5AE13CA946CE}"/>
              </a:ext>
            </a:extLst>
          </p:cNvPr>
          <p:cNvSpPr txBox="1"/>
          <p:nvPr/>
        </p:nvSpPr>
        <p:spPr>
          <a:xfrm>
            <a:off x="4069749" y="2982553"/>
            <a:ext cx="7376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/>
              <a:t>«</a:t>
            </a:r>
            <a:r>
              <a:rPr lang="it-IT" sz="2000" i="1" dirty="0"/>
              <a:t>La corpulenza non è solo una malattia in sé, ma il presagio di altre.»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44CAEE3-79E3-792E-48C9-A0A028CF6B67}"/>
              </a:ext>
            </a:extLst>
          </p:cNvPr>
          <p:cNvSpPr txBox="1"/>
          <p:nvPr/>
        </p:nvSpPr>
        <p:spPr>
          <a:xfrm>
            <a:off x="4069749" y="2180601"/>
            <a:ext cx="232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Ippocrate 460-377 a.C.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9BBD984-A0D3-EE95-9767-D38CF7BBD07F}"/>
              </a:ext>
            </a:extLst>
          </p:cNvPr>
          <p:cNvSpPr txBox="1"/>
          <p:nvPr/>
        </p:nvSpPr>
        <p:spPr>
          <a:xfrm>
            <a:off x="4069749" y="3950214"/>
            <a:ext cx="7376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/>
              <a:t>« </a:t>
            </a:r>
            <a:r>
              <a:rPr lang="it-IT" sz="2000" i="1" dirty="0"/>
              <a:t>Se fossimo in grado di fornire a ciascuno la giusta dose di nutrimento ed esercizio fisico, né in difetto, né in eccesso, avremmo trovato la strada per la salute.»</a:t>
            </a:r>
          </a:p>
        </p:txBody>
      </p:sp>
    </p:spTree>
    <p:extLst>
      <p:ext uri="{BB962C8B-B14F-4D97-AF65-F5344CB8AC3E}">
        <p14:creationId xmlns:p14="http://schemas.microsoft.com/office/powerpoint/2010/main" val="1240641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7" b="8364"/>
          <a:stretch/>
        </p:blipFill>
        <p:spPr>
          <a:xfrm>
            <a:off x="614748" y="228215"/>
            <a:ext cx="10962503" cy="109975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21C5D-050D-5ACD-0B8D-A589CEA8E697}"/>
              </a:ext>
            </a:extLst>
          </p:cNvPr>
          <p:cNvSpPr txBox="1"/>
          <p:nvPr/>
        </p:nvSpPr>
        <p:spPr>
          <a:xfrm>
            <a:off x="1785937" y="647121"/>
            <a:ext cx="305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 al femminile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C075F88-A5D6-D315-0047-D155312C61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794" r="2990" b="-1"/>
          <a:stretch/>
        </p:blipFill>
        <p:spPr>
          <a:xfrm>
            <a:off x="831054" y="1746872"/>
            <a:ext cx="6643689" cy="4231937"/>
          </a:xfrm>
          <a:prstGeom prst="snip2DiagRect">
            <a:avLst/>
          </a:prstGeom>
          <a:effectLst>
            <a:glow>
              <a:schemeClr val="accent1">
                <a:alpha val="40000"/>
              </a:schemeClr>
            </a:glow>
            <a:softEdge rad="402193"/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1F31D5-ABED-C41B-860D-2E75F63D5516}"/>
              </a:ext>
            </a:extLst>
          </p:cNvPr>
          <p:cNvSpPr txBox="1"/>
          <p:nvPr/>
        </p:nvSpPr>
        <p:spPr>
          <a:xfrm>
            <a:off x="8139415" y="2057276"/>
            <a:ext cx="278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Riserva ovarica </a:t>
            </a:r>
          </a:p>
          <a:p>
            <a:r>
              <a:rPr lang="it-IT" dirty="0"/>
              <a:t>e fertilità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0C7814-BA79-9D79-4768-D7069E74A168}"/>
              </a:ext>
            </a:extLst>
          </p:cNvPr>
          <p:cNvSpPr txBox="1"/>
          <p:nvPr/>
        </p:nvSpPr>
        <p:spPr>
          <a:xfrm>
            <a:off x="8139415" y="3856686"/>
            <a:ext cx="161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Parto 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9CF0A1B-657C-0E59-4E4F-3FB9B5A567C9}"/>
              </a:ext>
            </a:extLst>
          </p:cNvPr>
          <p:cNvSpPr txBox="1"/>
          <p:nvPr/>
        </p:nvSpPr>
        <p:spPr>
          <a:xfrm>
            <a:off x="9962764" y="4627625"/>
            <a:ext cx="208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Tumori </a:t>
            </a:r>
          </a:p>
          <a:p>
            <a:r>
              <a:rPr lang="it-IT" dirty="0"/>
              <a:t>ginecologici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2A9D9D1-1EE2-F0A9-1F95-867683F34D2F}"/>
              </a:ext>
            </a:extLst>
          </p:cNvPr>
          <p:cNvSpPr txBox="1"/>
          <p:nvPr/>
        </p:nvSpPr>
        <p:spPr>
          <a:xfrm>
            <a:off x="9962764" y="3043045"/>
            <a:ext cx="161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Gravidanza </a:t>
            </a:r>
          </a:p>
        </p:txBody>
      </p:sp>
    </p:spTree>
    <p:extLst>
      <p:ext uri="{BB962C8B-B14F-4D97-AF65-F5344CB8AC3E}">
        <p14:creationId xmlns:p14="http://schemas.microsoft.com/office/powerpoint/2010/main" val="189366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7" b="8364"/>
          <a:stretch/>
        </p:blipFill>
        <p:spPr>
          <a:xfrm>
            <a:off x="614748" y="228215"/>
            <a:ext cx="10962503" cy="109975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547ACBD-40E8-2A25-F1FE-4E6E08B131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10" b="4737"/>
          <a:stretch/>
        </p:blipFill>
        <p:spPr>
          <a:xfrm>
            <a:off x="657635" y="3139245"/>
            <a:ext cx="8657404" cy="304137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4F1939D-586D-6C41-0FC5-978E62FAB011}"/>
              </a:ext>
            </a:extLst>
          </p:cNvPr>
          <p:cNvSpPr txBox="1"/>
          <p:nvPr/>
        </p:nvSpPr>
        <p:spPr>
          <a:xfrm>
            <a:off x="1785937" y="1873106"/>
            <a:ext cx="100014" cy="8415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F70F46C-1380-8C1F-0514-11C4465E61A9}"/>
              </a:ext>
            </a:extLst>
          </p:cNvPr>
          <p:cNvSpPr txBox="1"/>
          <p:nvPr/>
        </p:nvSpPr>
        <p:spPr>
          <a:xfrm>
            <a:off x="614748" y="1584697"/>
            <a:ext cx="108767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obesita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̀ peggiora entità e caratteristiche dell’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insulino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resistenza. 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L’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insulino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resistenza è un riscontro frequente nella </a:t>
            </a: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Sindrome dell’ovaio policistico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PCOS).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PCOS è a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ssociata al 75% dei disordini ovulatori che danno infertilità (Homburg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et al., 2008).</a:t>
            </a:r>
          </a:p>
          <a:p>
            <a:r>
              <a:rPr lang="it-IT" dirty="0">
                <a:latin typeface="CenturyGothic"/>
              </a:rPr>
              <a:t> 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A16CF09-C28F-B281-2352-0DEE06A4D6C2}"/>
              </a:ext>
            </a:extLst>
          </p:cNvPr>
          <p:cNvSpPr txBox="1"/>
          <p:nvPr/>
        </p:nvSpPr>
        <p:spPr>
          <a:xfrm>
            <a:off x="1785936" y="647121"/>
            <a:ext cx="462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Obesità, riserva ovarica e fertilità</a:t>
            </a:r>
            <a:endParaRPr lang="it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83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7" b="8364"/>
          <a:stretch/>
        </p:blipFill>
        <p:spPr>
          <a:xfrm>
            <a:off x="614748" y="228215"/>
            <a:ext cx="10962503" cy="109975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BC988BE-BFF4-0454-3E5A-7EC32917B072}"/>
              </a:ext>
            </a:extLst>
          </p:cNvPr>
          <p:cNvSpPr txBox="1"/>
          <p:nvPr/>
        </p:nvSpPr>
        <p:spPr>
          <a:xfrm>
            <a:off x="614748" y="1570852"/>
            <a:ext cx="424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0A67A6"/>
                </a:solidFill>
                <a:effectLst/>
                <a:latin typeface="Open Sans" panose="020B0606030504020204" pitchFamily="34" charset="0"/>
              </a:rPr>
              <a:t>PCOS: definizioni nel tempo</a:t>
            </a:r>
            <a:endParaRPr lang="it-IT" dirty="0">
              <a:solidFill>
                <a:srgbClr val="0A67A6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F2EB316-77CD-6372-11FC-3D10840E83F6}"/>
              </a:ext>
            </a:extLst>
          </p:cNvPr>
          <p:cNvSpPr txBox="1"/>
          <p:nvPr/>
        </p:nvSpPr>
        <p:spPr>
          <a:xfrm>
            <a:off x="8991738" y="2860145"/>
            <a:ext cx="265230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L’obesit</a:t>
            </a: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it-IT" sz="20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non è un criterio necessario </a:t>
            </a:r>
            <a:r>
              <a:rPr lang="it-IT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 la diagnosi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ma, se presente, ne esacerba le caratteristiche cliniche.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7F3436B-09ED-3C9A-6F5C-6DD5C88B6E4D}"/>
              </a:ext>
            </a:extLst>
          </p:cNvPr>
          <p:cNvSpPr txBox="1"/>
          <p:nvPr/>
        </p:nvSpPr>
        <p:spPr>
          <a:xfrm>
            <a:off x="1785936" y="647121"/>
            <a:ext cx="462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Obesità, riserva ovarica e fertilità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D48773C-F437-7866-F173-F32F708FC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60" y="2183070"/>
            <a:ext cx="8400778" cy="285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67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7" b="8364"/>
          <a:stretch/>
        </p:blipFill>
        <p:spPr>
          <a:xfrm>
            <a:off x="614748" y="228215"/>
            <a:ext cx="10962503" cy="109975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12D6C90-9287-768F-5DFC-D9A7B3A2FF73}"/>
              </a:ext>
            </a:extLst>
          </p:cNvPr>
          <p:cNvSpPr txBox="1"/>
          <p:nvPr/>
        </p:nvSpPr>
        <p:spPr>
          <a:xfrm>
            <a:off x="3050381" y="3244334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4ECF6EA-B0DA-C2A8-F757-6C8021668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6" t="3819" r="836" b="10384"/>
          <a:stretch/>
        </p:blipFill>
        <p:spPr>
          <a:xfrm>
            <a:off x="615575" y="2455308"/>
            <a:ext cx="8741523" cy="37555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09D62D4-CB1F-E49A-A941-1D7265FF7B24}"/>
              </a:ext>
            </a:extLst>
          </p:cNvPr>
          <p:cNvSpPr txBox="1"/>
          <p:nvPr/>
        </p:nvSpPr>
        <p:spPr>
          <a:xfrm>
            <a:off x="2726871" y="1499056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A67A6"/>
                </a:solidFill>
              </a:rPr>
              <a:t>La PCOS con obesità è più infertile.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DCBF927-A805-F3CB-E738-FB49A5D39E75}"/>
              </a:ext>
            </a:extLst>
          </p:cNvPr>
          <p:cNvSpPr txBox="1"/>
          <p:nvPr/>
        </p:nvSpPr>
        <p:spPr>
          <a:xfrm>
            <a:off x="7396842" y="6210879"/>
            <a:ext cx="1616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err="1"/>
              <a:t>Azziz</a:t>
            </a:r>
            <a:r>
              <a:rPr lang="it-IT" sz="1400" i="1" dirty="0"/>
              <a:t> et al., 2011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F6D0375-2BD6-D197-BFE9-BCCE9DF6D75D}"/>
              </a:ext>
            </a:extLst>
          </p:cNvPr>
          <p:cNvSpPr txBox="1"/>
          <p:nvPr/>
        </p:nvSpPr>
        <p:spPr>
          <a:xfrm>
            <a:off x="1785936" y="647121"/>
            <a:ext cx="462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Obesità, riserva ovarica e fertilità</a:t>
            </a:r>
            <a:endParaRPr lang="it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05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D9A89E-2043-7976-13B6-17170CB2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7" b="8364"/>
          <a:stretch/>
        </p:blipFill>
        <p:spPr>
          <a:xfrm>
            <a:off x="614748" y="228215"/>
            <a:ext cx="10962503" cy="109975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B1EF35-2D53-3D4B-00EC-430636F4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8" t="18650" r="2265"/>
          <a:stretch/>
        </p:blipFill>
        <p:spPr>
          <a:xfrm>
            <a:off x="7905750" y="5764432"/>
            <a:ext cx="4286250" cy="109356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96A2603-0847-898D-2545-127C19034A00}"/>
              </a:ext>
            </a:extLst>
          </p:cNvPr>
          <p:cNvSpPr txBox="1"/>
          <p:nvPr/>
        </p:nvSpPr>
        <p:spPr>
          <a:xfrm>
            <a:off x="6433457" y="2594333"/>
            <a:ext cx="514379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TERAPIA DI PRIMA LINEA NELLA PCOS OBESA SI BASA SULLA MODIFICA DELLO STILE DI VITA </a:t>
            </a:r>
          </a:p>
          <a:p>
            <a:pPr algn="just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Riduzione del 5% del peso </a:t>
            </a:r>
          </a:p>
          <a:p>
            <a:pPr algn="just"/>
            <a:r>
              <a:rPr lang="it-IT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just"/>
            <a:r>
              <a:rPr lang="it-IT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moderato esercizio aerobico</a:t>
            </a:r>
          </a:p>
          <a:p>
            <a:r>
              <a:rPr lang="it-IT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br>
              <a:rPr lang="it-IT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REMISSIONE DI TUTTI I SEGNI/SINTOMI PER OLTRE IL 35% DELLE PAZIENTI 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D73D147-A137-A6B8-350A-050F8D341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48" y="1435359"/>
            <a:ext cx="5818709" cy="20386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77503A0-6F45-B626-3CF1-8DC2E2D79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027" y="3726517"/>
            <a:ext cx="3994150" cy="25566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455ADA0-8A3A-7774-5ACD-3F74894185EE}"/>
              </a:ext>
            </a:extLst>
          </p:cNvPr>
          <p:cNvSpPr txBox="1"/>
          <p:nvPr/>
        </p:nvSpPr>
        <p:spPr>
          <a:xfrm>
            <a:off x="1785936" y="647121"/>
            <a:ext cx="462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0" u="none" strike="noStrike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Obesità, riserva ovarica e fertilità</a:t>
            </a:r>
            <a:endParaRPr lang="it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821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12265</TotalTime>
  <Words>887</Words>
  <Application>Microsoft Office PowerPoint</Application>
  <PresentationFormat>Widescreen</PresentationFormat>
  <Paragraphs>132</Paragraphs>
  <Slides>23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5" baseType="lpstr">
      <vt:lpstr>Arial</vt:lpstr>
      <vt:lpstr>BlinkMacSystemFont</vt:lpstr>
      <vt:lpstr>Calibri</vt:lpstr>
      <vt:lpstr>Calibri Light</vt:lpstr>
      <vt:lpstr>CenturyGothic</vt:lpstr>
      <vt:lpstr>Georgia</vt:lpstr>
      <vt:lpstr>Google Sans</vt:lpstr>
      <vt:lpstr>Kartika</vt:lpstr>
      <vt:lpstr>Open Sans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Clinica Venezia</cp:lastModifiedBy>
  <cp:revision>4</cp:revision>
  <dcterms:created xsi:type="dcterms:W3CDTF">2025-09-02T11:28:23Z</dcterms:created>
  <dcterms:modified xsi:type="dcterms:W3CDTF">2025-09-26T07:12:33Z</dcterms:modified>
</cp:coreProperties>
</file>